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notesSlides/notesSlide4.xml" ContentType="application/vnd.openxmlformats-officedocument.presentationml.notesSlide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6" r:id="rId10"/>
    <p:sldId id="269" r:id="rId11"/>
    <p:sldId id="267" r:id="rId12"/>
    <p:sldId id="268" r:id="rId13"/>
    <p:sldId id="264" r:id="rId14"/>
    <p:sldId id="265" r:id="rId15"/>
    <p:sldId id="270" r:id="rId16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6699"/>
    <a:srgbClr val="003366"/>
    <a:srgbClr val="422C16"/>
    <a:srgbClr val="0C788E"/>
    <a:srgbClr val="321900"/>
    <a:srgbClr val="003300"/>
    <a:srgbClr val="5F5F5F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75" autoAdjust="0"/>
    <p:restoredTop sz="94652" autoAdjust="0"/>
  </p:normalViewPr>
  <p:slideViewPr>
    <p:cSldViewPr>
      <p:cViewPr varScale="1">
        <p:scale>
          <a:sx n="75" d="100"/>
          <a:sy n="75" d="100"/>
        </p:scale>
        <p:origin x="78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1EEBF-8BAB-4E60-B145-8E27E93A0B44}" type="datetimeFigureOut">
              <a:rPr lang="fr-FR" smtClean="0"/>
              <a:t>29/08/2016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580C4-A55C-418E-A906-D23AC3CE6A0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227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2580C4-A55C-418E-A906-D23AC3CE6A0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1678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2580C4-A55C-418E-A906-D23AC3CE6A0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1835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2580C4-A55C-418E-A906-D23AC3CE6A00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126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2580C4-A55C-418E-A906-D23AC3CE6A0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9764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2580C4-A55C-418E-A906-D23AC3CE6A0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015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27AB7A-32A6-4555-AD22-CA9B66847FA6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E957B3-CADD-4B1E-90B8-8EA9F4345189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3145945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16BECF-C7CA-4412-9F3C-CAC4F1138BA0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6C77D94-4386-4B89-B6CC-3751E4D7F195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1070548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494FEB5-4978-4454-978A-69C634282CE5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0AC5C5-ED97-43C0-8D80-53D00B0043C7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5891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379A51-6B22-46DB-B55B-F0572D847E0E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FA3B26-8875-4F23-84EB-24D4595C9EBE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114690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AF423B7-87E9-4994-921A-B11F4D3A0EC6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4C9FF4-6E3C-43CE-80DA-6FD166F17525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1153638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E8A959A-3C55-4320-A50F-B11C46CBA261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9E3968-74B7-4614-980C-7D224A567A85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276438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B8D03B3-8224-4CCB-B004-2610735C57D3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2A9B92-C133-4229-AD61-5F4FB191EB08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2094302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E7B4CE2-676D-48AA-80E4-2420BCEEDB24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9ECA95-73B3-4885-917E-B6BC59E64D63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336090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DB0D53-3869-4676-A00C-8174372318A3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5BC4D4-DFB9-4356-89E4-84BE8250BAA4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786936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8BD98B6-0894-4FD7-A9DB-29D86C7410DC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D36D6B-F280-45AA-8D2C-2432E6A55107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27439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358E76-273B-481B-8EF7-BBE5CE17D8D5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59ECE7-882A-421A-8675-3D63CB1F3FF6}" type="slidenum">
              <a:rPr lang="es-ES" altLang="fr-FR"/>
              <a:pPr/>
              <a:t>‹N°›</a:t>
            </a:fld>
            <a:endParaRPr lang="es-ES" altLang="fr-FR"/>
          </a:p>
        </p:txBody>
      </p:sp>
    </p:spTree>
    <p:extLst>
      <p:ext uri="{BB962C8B-B14F-4D97-AF65-F5344CB8AC3E}">
        <p14:creationId xmlns:p14="http://schemas.microsoft.com/office/powerpoint/2010/main" val="3681554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fr-FR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fr-FR" smtClean="0"/>
              <a:t>Haga clic para modificar el estilo de texto del patrón</a:t>
            </a:r>
          </a:p>
          <a:p>
            <a:pPr lvl="1"/>
            <a:r>
              <a:rPr lang="es-ES" altLang="fr-FR" smtClean="0"/>
              <a:t>Segundo nivel</a:t>
            </a:r>
          </a:p>
          <a:p>
            <a:pPr lvl="2"/>
            <a:r>
              <a:rPr lang="es-ES" altLang="fr-FR" smtClean="0"/>
              <a:t>Tercer nivel</a:t>
            </a:r>
          </a:p>
          <a:p>
            <a:pPr lvl="3"/>
            <a:r>
              <a:rPr lang="es-ES" altLang="fr-FR" smtClean="0"/>
              <a:t>Cuarto nivel</a:t>
            </a:r>
          </a:p>
          <a:p>
            <a:pPr lvl="4"/>
            <a:r>
              <a:rPr lang="es-ES" altLang="fr-FR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4650B919-B47B-4E77-B1F2-5FC08CBACA88}" type="datetime1">
              <a:rPr lang="fr-FR" altLang="fr-FR" smtClean="0"/>
              <a:t>29/08/2016</a:t>
            </a:fld>
            <a:endParaRPr lang="es-ES" altLang="fr-F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fr-FR" altLang="fr-FR" smtClean="0"/>
              <a:t>Présentation de l'application Dakar Trafic  par Abdou Lahad SYLLA</a:t>
            </a:r>
            <a:endParaRPr lang="es-ES" altLang="fr-F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B422B4E-98B8-458E-93F6-3A021EE29564}" type="slidenum">
              <a:rPr lang="es-ES" altLang="fr-FR"/>
              <a:pPr/>
              <a:t>‹N°›</a:t>
            </a:fld>
            <a:endParaRPr lang="es-ES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4.png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audio" Target="../media/media11.m4a"/><Relationship Id="rId7" Type="http://schemas.openxmlformats.org/officeDocument/2006/relationships/image" Target="../media/image16.png"/><Relationship Id="rId2" Type="http://schemas.microsoft.com/office/2007/relationships/media" Target="../media/media11.m4a"/><Relationship Id="rId1" Type="http://schemas.openxmlformats.org/officeDocument/2006/relationships/tags" Target="../tags/tag11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audio" Target="../media/media12.m4a"/><Relationship Id="rId7" Type="http://schemas.openxmlformats.org/officeDocument/2006/relationships/image" Target="../media/image19.png"/><Relationship Id="rId2" Type="http://schemas.microsoft.com/office/2007/relationships/media" Target="../media/media12.m4a"/><Relationship Id="rId1" Type="http://schemas.openxmlformats.org/officeDocument/2006/relationships/tags" Target="../tags/tag12.xml"/><Relationship Id="rId6" Type="http://schemas.openxmlformats.org/officeDocument/2006/relationships/image" Target="../media/image1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4.xml"/><Relationship Id="rId6" Type="http://schemas.openxmlformats.org/officeDocument/2006/relationships/image" Target="../media/image4.png"/><Relationship Id="rId5" Type="http://schemas.openxmlformats.org/officeDocument/2006/relationships/hyperlink" Target="https://www.youtube.com/watch?v=3nZq4qoBAkQ&amp;feature=youtube" TargetMode="Externa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hyperlink" Target="https://github.com/paceuniversity/M4S2016team5/wiki/Description-de-mon-projet-d'application" TargetMode="Externa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5.m4a"/><Relationship Id="rId7" Type="http://schemas.openxmlformats.org/officeDocument/2006/relationships/image" Target="../media/image8.jpg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8.m4a"/><Relationship Id="rId7" Type="http://schemas.openxmlformats.org/officeDocument/2006/relationships/image" Target="../media/image8.jp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audio" Target="../media/media9.m4a"/><Relationship Id="rId7" Type="http://schemas.openxmlformats.org/officeDocument/2006/relationships/image" Target="../media/image12.png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Rectangle 126"/>
          <p:cNvSpPr>
            <a:spLocks noChangeArrowheads="1"/>
          </p:cNvSpPr>
          <p:nvPr/>
        </p:nvSpPr>
        <p:spPr bwMode="auto">
          <a:xfrm>
            <a:off x="302444" y="4941168"/>
            <a:ext cx="4392488" cy="778126"/>
          </a:xfrm>
          <a:prstGeom prst="rect">
            <a:avLst/>
          </a:prstGeo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fr-FR" altLang="fr-FR" sz="2200" b="1" dirty="0" smtClean="0">
                <a:solidFill>
                  <a:schemeClr val="bg1"/>
                </a:solidFill>
              </a:rPr>
              <a:t>Présenté</a:t>
            </a:r>
            <a:r>
              <a:rPr lang="es-UY" altLang="fr-FR" sz="2200" b="1" dirty="0" smtClean="0">
                <a:solidFill>
                  <a:schemeClr val="bg1"/>
                </a:solidFill>
              </a:rPr>
              <a:t> par: </a:t>
            </a:r>
            <a:r>
              <a:rPr lang="fr-FR" altLang="fr-FR" sz="2200" b="1" dirty="0" smtClean="0">
                <a:solidFill>
                  <a:schemeClr val="bg1"/>
                </a:solidFill>
              </a:rPr>
              <a:t>Abdou</a:t>
            </a:r>
            <a:r>
              <a:rPr lang="es-UY" altLang="fr-FR" sz="2200" b="1" dirty="0" smtClean="0">
                <a:solidFill>
                  <a:schemeClr val="bg1"/>
                </a:solidFill>
              </a:rPr>
              <a:t> Lahad SYLLA</a:t>
            </a:r>
            <a:endParaRPr lang="es-ES" altLang="fr-FR" sz="2200" b="1" dirty="0">
              <a:solidFill>
                <a:schemeClr val="bg1"/>
              </a:solidFill>
            </a:endParaRPr>
          </a:p>
        </p:txBody>
      </p:sp>
      <p:sp>
        <p:nvSpPr>
          <p:cNvPr id="6" name="Rectangle 126"/>
          <p:cNvSpPr>
            <a:spLocks noChangeArrowheads="1"/>
          </p:cNvSpPr>
          <p:nvPr/>
        </p:nvSpPr>
        <p:spPr bwMode="auto">
          <a:xfrm>
            <a:off x="4932040" y="4925020"/>
            <a:ext cx="4104456" cy="778126"/>
          </a:xfrm>
          <a:prstGeom prst="rect">
            <a:avLst/>
          </a:prstGeo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fr-FR" altLang="fr-FR" sz="2400" b="1" dirty="0" smtClean="0">
                <a:solidFill>
                  <a:schemeClr val="bg1"/>
                </a:solidFill>
              </a:rPr>
              <a:t>Prof</a:t>
            </a:r>
            <a:r>
              <a:rPr lang="es-UY" altLang="fr-FR" sz="2400" b="1" dirty="0" smtClean="0">
                <a:solidFill>
                  <a:schemeClr val="bg1"/>
                </a:solidFill>
              </a:rPr>
              <a:t>: </a:t>
            </a:r>
            <a:r>
              <a:rPr lang="fr-FR" altLang="fr-FR" sz="2400" b="1" dirty="0" smtClean="0">
                <a:solidFill>
                  <a:schemeClr val="bg1"/>
                </a:solidFill>
              </a:rPr>
              <a:t>Dr</a:t>
            </a:r>
            <a:r>
              <a:rPr lang="es-UY" altLang="fr-FR" sz="2400" b="1" dirty="0" smtClean="0">
                <a:solidFill>
                  <a:schemeClr val="bg1"/>
                </a:solidFill>
              </a:rPr>
              <a:t> </a:t>
            </a:r>
            <a:r>
              <a:rPr lang="fr-FR" altLang="fr-FR" sz="2400" b="1" dirty="0" smtClean="0">
                <a:solidFill>
                  <a:schemeClr val="bg1"/>
                </a:solidFill>
              </a:rPr>
              <a:t>Christelle</a:t>
            </a:r>
            <a:r>
              <a:rPr lang="es-UY" altLang="fr-FR" sz="2400" b="1" dirty="0" smtClean="0">
                <a:solidFill>
                  <a:schemeClr val="bg1"/>
                </a:solidFill>
              </a:rPr>
              <a:t> </a:t>
            </a:r>
            <a:r>
              <a:rPr lang="fr-FR" altLang="fr-FR" sz="2400" b="1" dirty="0" err="1" smtClean="0">
                <a:solidFill>
                  <a:schemeClr val="bg1"/>
                </a:solidFill>
              </a:rPr>
              <a:t>Scharff</a:t>
            </a:r>
            <a:endParaRPr lang="fr-FR" altLang="fr-FR" sz="2400" b="1" dirty="0">
              <a:solidFill>
                <a:schemeClr val="bg1"/>
              </a:solidFill>
            </a:endParaRPr>
          </a:p>
        </p:txBody>
      </p:sp>
      <p:sp>
        <p:nvSpPr>
          <p:cNvPr id="7" name="Rectangle 126"/>
          <p:cNvSpPr>
            <a:spLocks noChangeArrowheads="1"/>
          </p:cNvSpPr>
          <p:nvPr/>
        </p:nvSpPr>
        <p:spPr bwMode="auto">
          <a:xfrm>
            <a:off x="1259632" y="340093"/>
            <a:ext cx="6552728" cy="1080120"/>
          </a:xfrm>
          <a:prstGeom prst="rect">
            <a:avLst/>
          </a:prstGeo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4"/>
          </a:lnRef>
          <a:fillRef idx="1003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fr-FR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Mobile4Senegal</a:t>
            </a:r>
          </a:p>
          <a:p>
            <a:r>
              <a:rPr lang="fr-FR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Projet</a:t>
            </a:r>
            <a:r>
              <a:rPr lang="fr-FR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: Application</a:t>
            </a:r>
            <a:r>
              <a:rPr lang="es-ES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s-ES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Dakar </a:t>
            </a:r>
            <a:r>
              <a:rPr lang="fr-FR" altLang="fr-FR" sz="32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Trafic</a:t>
            </a:r>
            <a:endParaRPr lang="fr-FR" altLang="fr-FR" sz="32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688" y="1612873"/>
            <a:ext cx="3600400" cy="263157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9"/>
    </mc:Choice>
    <mc:Fallback>
      <p:transition spd="slow" advTm="3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174" grpId="0" animBg="1"/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7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Statut du développement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Voici quelques capture pour illustrer le statut de développement de notre application: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10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4864"/>
            <a:ext cx="7169000" cy="392371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0023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76"/>
    </mc:Choice>
    <mc:Fallback>
      <p:transition spd="slow" advTm="15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7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Statut du développement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Voici quelques capture pour illustrer le statut de développement de notre application: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11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347" y="2204864"/>
            <a:ext cx="2475880" cy="4039594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204864"/>
            <a:ext cx="2628577" cy="404810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95" y="2204864"/>
            <a:ext cx="2921496" cy="394575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7508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40"/>
    </mc:Choice>
    <mc:Fallback>
      <p:transition spd="slow" advTm="44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7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Statut du développement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Voici quelques capture pour illustrer le statut de développement de notre application: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12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45" y="2159963"/>
            <a:ext cx="2490045" cy="415007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702" y="2169874"/>
            <a:ext cx="2665104" cy="414016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348" y="2169873"/>
            <a:ext cx="2619062" cy="417263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5150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32"/>
    </mc:Choice>
    <mc:Fallback>
      <p:transition spd="slow" advTm="23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8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Les problèmes rencontrés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Les problèmes que nous avions rencontrés pendant le développement de l’application sont nombreux mais on en cite quelques 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600" b="1" dirty="0" smtClean="0">
                <a:solidFill>
                  <a:schemeClr val="bg1"/>
                </a:solidFill>
              </a:rPr>
              <a:t>Contraintes de temps pour la mise en place d’une plateforme d’envoie de notification;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FR" altLang="fr-FR" sz="16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600" b="1" dirty="0" smtClean="0">
                <a:solidFill>
                  <a:schemeClr val="bg1"/>
                </a:solidFill>
              </a:rPr>
              <a:t>Difficultés pour l’implémentation du Map;</a:t>
            </a:r>
          </a:p>
          <a:p>
            <a:pPr marL="457200" lvl="1" indent="0">
              <a:buNone/>
            </a:pPr>
            <a:endParaRPr lang="fr-FR" altLang="fr-FR" sz="16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600" b="1" dirty="0" smtClean="0">
                <a:solidFill>
                  <a:schemeClr val="bg1"/>
                </a:solidFill>
              </a:rPr>
              <a:t>Gestion des erreurs survenues pendant le développement par manque de temps;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FR" altLang="fr-FR" sz="16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600" b="1" dirty="0" smtClean="0">
                <a:solidFill>
                  <a:schemeClr val="bg1"/>
                </a:solidFill>
              </a:rPr>
              <a:t>Correction d’un crash de l’application sur la partie localisation au niveau Menu;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600" b="1" dirty="0" smtClean="0">
                <a:solidFill>
                  <a:schemeClr val="bg1"/>
                </a:solidFill>
              </a:rPr>
              <a:t>Etc…</a:t>
            </a:r>
          </a:p>
          <a:p>
            <a:pPr marL="457200" lvl="1" indent="0">
              <a:buNone/>
            </a:pPr>
            <a:endParaRPr lang="fr-FR" altLang="fr-FR" sz="16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13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8333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93"/>
    </mc:Choice>
    <mc:Fallback>
      <p:transition spd="slow" advTm="33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9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Lien Final de la vidéo sur </a:t>
            </a:r>
            <a:r>
              <a:rPr lang="fr-FR" altLang="fr-FR" sz="3600" b="1" dirty="0" err="1" smtClean="0">
                <a:solidFill>
                  <a:schemeClr val="bg1"/>
                </a:solidFill>
              </a:rPr>
              <a:t>Youtube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400" b="1" dirty="0" smtClean="0">
                <a:solidFill>
                  <a:schemeClr val="bg1"/>
                </a:solidFill>
              </a:rPr>
              <a:t>Voici le lien de la vidéo sur </a:t>
            </a:r>
            <a:r>
              <a:rPr lang="fr-FR" altLang="fr-FR" sz="2400" b="1" dirty="0" err="1" smtClean="0">
                <a:solidFill>
                  <a:schemeClr val="bg1"/>
                </a:solidFill>
              </a:rPr>
              <a:t>Youtube</a:t>
            </a:r>
            <a:r>
              <a:rPr lang="fr-FR" altLang="fr-FR" sz="2400" b="1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FR" sz="2400" b="1" dirty="0" smtClean="0">
                <a:solidFill>
                  <a:schemeClr val="bg1"/>
                </a:solidFill>
                <a:hlinkClick r:id="rId5"/>
              </a:rPr>
              <a:t>https</a:t>
            </a:r>
            <a:r>
              <a:rPr lang="fr-FR" sz="2400" b="1" dirty="0">
                <a:solidFill>
                  <a:schemeClr val="bg1"/>
                </a:solidFill>
                <a:hlinkClick r:id="rId5"/>
              </a:rPr>
              <a:t>://www.youtube.com/watch?v=3nZq4qoBAkQ&amp;feature=youtube</a:t>
            </a:r>
            <a:r>
              <a:rPr lang="fr-FR" sz="2400" b="1" dirty="0">
                <a:solidFill>
                  <a:schemeClr val="bg1"/>
                </a:solidFill>
              </a:rPr>
              <a:t> </a:t>
            </a:r>
            <a:endParaRPr lang="fr-FR" altLang="fr-FR" sz="24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14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35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0"/>
    </mc:Choice>
    <mc:Fallback>
      <p:transition spd="slow" advTm="6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 smtClean="0">
                <a:solidFill>
                  <a:schemeClr val="bg1"/>
                </a:solidFill>
              </a:rPr>
              <a:t>Fin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 marL="0" indent="0" algn="ctr">
              <a:buNone/>
            </a:pPr>
            <a:endParaRPr lang="fr-FR" altLang="fr-FR" sz="24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FR" altLang="fr-FR" sz="24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fr-FR" altLang="fr-FR" sz="2400" b="1" dirty="0" smtClean="0">
                <a:solidFill>
                  <a:schemeClr val="bg1"/>
                </a:solidFill>
              </a:rPr>
              <a:t>MERCI DE VOTRE ATTENTION!!!</a:t>
            </a:r>
          </a:p>
          <a:p>
            <a:pPr marL="0" indent="0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altLang="fr-FR" sz="24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15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7828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"/>
    </mc:Choice>
    <mc:Fallback>
      <p:transition spd="slow" advTm="5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dirty="0" smtClean="0">
                <a:solidFill>
                  <a:schemeClr val="bg1"/>
                </a:solidFill>
              </a:rPr>
              <a:t>Plan</a:t>
            </a:r>
            <a:endParaRPr lang="fr-FR" altLang="fr-FR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 lvl="0">
              <a:buFont typeface="+mj-lt"/>
              <a:buAutoNum type="arabicPeriod"/>
            </a:pPr>
            <a:r>
              <a:rPr lang="fr-FR" sz="2200" b="1" dirty="0">
                <a:solidFill>
                  <a:schemeClr val="bg1"/>
                </a:solidFill>
              </a:rPr>
              <a:t>Présentation diapositive (équipe, nom de l'application requise, wiki url etc.)</a:t>
            </a:r>
          </a:p>
          <a:p>
            <a:pPr lvl="0">
              <a:buFont typeface="+mj-lt"/>
              <a:buAutoNum type="arabicPeriod"/>
            </a:pPr>
            <a:r>
              <a:rPr lang="en-US" sz="2200" b="1" dirty="0" smtClean="0">
                <a:solidFill>
                  <a:schemeClr val="bg1"/>
                </a:solidFill>
              </a:rPr>
              <a:t>Description </a:t>
            </a:r>
            <a:r>
              <a:rPr lang="en-US" sz="2200" b="1" dirty="0">
                <a:solidFill>
                  <a:schemeClr val="bg1"/>
                </a:solidFill>
              </a:rPr>
              <a:t>du </a:t>
            </a:r>
            <a:r>
              <a:rPr lang="en-US" sz="2200" b="1" dirty="0" err="1">
                <a:solidFill>
                  <a:schemeClr val="bg1"/>
                </a:solidFill>
              </a:rPr>
              <a:t>problème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en-US" sz="2200" b="1" dirty="0" err="1">
                <a:solidFill>
                  <a:schemeClr val="bg1"/>
                </a:solidFill>
              </a:rPr>
              <a:t>Recherche</a:t>
            </a:r>
            <a:r>
              <a:rPr lang="en-US" sz="2200" b="1" dirty="0">
                <a:solidFill>
                  <a:schemeClr val="bg1"/>
                </a:solidFill>
              </a:rPr>
              <a:t> sur </a:t>
            </a:r>
            <a:r>
              <a:rPr lang="en-US" sz="2200" b="1" dirty="0" err="1">
                <a:solidFill>
                  <a:schemeClr val="bg1"/>
                </a:solidFill>
              </a:rPr>
              <a:t>l'application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Description des </a:t>
            </a:r>
            <a:r>
              <a:rPr lang="en-US" sz="2200" b="1" dirty="0" err="1">
                <a:solidFill>
                  <a:schemeClr val="bg1"/>
                </a:solidFill>
              </a:rPr>
              <a:t>utilisateurs</a:t>
            </a:r>
            <a:r>
              <a:rPr lang="en-US" sz="2200" b="1" dirty="0">
                <a:solidFill>
                  <a:schemeClr val="bg1"/>
                </a:solidFill>
              </a:rPr>
              <a:t> (Persona)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en-US" sz="2200" b="1" dirty="0" err="1">
                <a:solidFill>
                  <a:schemeClr val="bg1"/>
                </a:solidFill>
              </a:rPr>
              <a:t>Caractéristiques</a:t>
            </a:r>
            <a:r>
              <a:rPr lang="en-US" sz="2200" b="1" dirty="0">
                <a:solidFill>
                  <a:schemeClr val="bg1"/>
                </a:solidFill>
              </a:rPr>
              <a:t> de </a:t>
            </a:r>
            <a:r>
              <a:rPr lang="en-US" sz="2200" b="1" dirty="0" err="1">
                <a:solidFill>
                  <a:schemeClr val="bg1"/>
                </a:solidFill>
              </a:rPr>
              <a:t>l'application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en-US" sz="2200" b="1" dirty="0">
                <a:solidFill>
                  <a:schemeClr val="bg1"/>
                </a:solidFill>
              </a:rPr>
              <a:t>La </a:t>
            </a:r>
            <a:r>
              <a:rPr lang="en-US" sz="2200" b="1" dirty="0" err="1">
                <a:solidFill>
                  <a:schemeClr val="bg1"/>
                </a:solidFill>
              </a:rPr>
              <a:t>technologie</a:t>
            </a:r>
            <a:r>
              <a:rPr lang="en-US" sz="2200" b="1" dirty="0">
                <a:solidFill>
                  <a:schemeClr val="bg1"/>
                </a:solidFill>
              </a:rPr>
              <a:t> </a:t>
            </a:r>
            <a:r>
              <a:rPr lang="en-US" sz="2200" b="1" dirty="0" err="1" smtClean="0">
                <a:solidFill>
                  <a:schemeClr val="bg1"/>
                </a:solidFill>
              </a:rPr>
              <a:t>utilisée</a:t>
            </a:r>
            <a:r>
              <a:rPr lang="fr-FR" sz="2200" b="1" dirty="0" smtClean="0">
                <a:solidFill>
                  <a:schemeClr val="bg1"/>
                </a:solidFill>
              </a:rPr>
              <a:t> </a:t>
            </a:r>
            <a:r>
              <a:rPr lang="en-US" sz="2200" b="1" dirty="0" smtClean="0">
                <a:solidFill>
                  <a:schemeClr val="bg1"/>
                </a:solidFill>
              </a:rPr>
              <a:t>4-5 </a:t>
            </a:r>
            <a:r>
              <a:rPr lang="en-US" sz="2200" b="1" dirty="0">
                <a:solidFill>
                  <a:schemeClr val="bg1"/>
                </a:solidFill>
              </a:rPr>
              <a:t>screenshots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en-US" sz="2200" b="1" dirty="0" err="1">
                <a:solidFill>
                  <a:schemeClr val="bg1"/>
                </a:solidFill>
              </a:rPr>
              <a:t>Statut</a:t>
            </a:r>
            <a:r>
              <a:rPr lang="en-US" sz="2200" b="1" dirty="0">
                <a:solidFill>
                  <a:schemeClr val="bg1"/>
                </a:solidFill>
              </a:rPr>
              <a:t> du développement de </a:t>
            </a:r>
            <a:r>
              <a:rPr lang="en-US" sz="2200" b="1" dirty="0" err="1">
                <a:solidFill>
                  <a:schemeClr val="bg1"/>
                </a:solidFill>
              </a:rPr>
              <a:t>l'application</a:t>
            </a:r>
            <a:endParaRPr lang="fr-FR" sz="2200" b="1" dirty="0">
              <a:solidFill>
                <a:schemeClr val="bg1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fr-FR" sz="2200" b="1" dirty="0">
                <a:solidFill>
                  <a:schemeClr val="bg1"/>
                </a:solidFill>
              </a:rPr>
              <a:t>Les problèmes que vous rencontrés dans le développement de l'application</a:t>
            </a:r>
          </a:p>
          <a:p>
            <a:pPr>
              <a:buFont typeface="+mj-lt"/>
              <a:buAutoNum type="arabicPeriod"/>
            </a:pPr>
            <a:r>
              <a:rPr lang="fr-FR" sz="2200" b="1" dirty="0">
                <a:solidFill>
                  <a:schemeClr val="bg1"/>
                </a:solidFill>
              </a:rPr>
              <a:t>Lien vers la vidéo finale sur </a:t>
            </a:r>
            <a:r>
              <a:rPr lang="fr-FR" sz="2200" b="1" dirty="0" smtClean="0">
                <a:solidFill>
                  <a:schemeClr val="bg1"/>
                </a:solidFill>
              </a:rPr>
              <a:t>YouTube</a:t>
            </a:r>
            <a:endParaRPr lang="fr-FR" altLang="fr-FR" sz="2200" b="1" dirty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2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3"/>
    </mc:Choice>
    <mc:Fallback>
      <p:transition spd="slow" advTm="9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 smtClean="0">
                <a:solidFill>
                  <a:schemeClr val="bg1"/>
                </a:solidFill>
              </a:rPr>
              <a:t>1. Présentation du projet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q"/>
            </a:pPr>
            <a:r>
              <a:rPr lang="fr-FR" altLang="fr-FR" sz="2200" b="1" dirty="0" smtClean="0">
                <a:solidFill>
                  <a:schemeClr val="bg1"/>
                </a:solidFill>
              </a:rPr>
              <a:t>Nom équipe: MS42026Team5</a:t>
            </a:r>
          </a:p>
          <a:p>
            <a:pPr marL="0" lvl="0" indent="0">
              <a:buNone/>
            </a:pPr>
            <a:endParaRPr lang="fr-FR" altLang="fr-FR" sz="2200" b="1" dirty="0" smtClean="0">
              <a:solidFill>
                <a:schemeClr val="bg1"/>
              </a:solidFill>
            </a:endParaRPr>
          </a:p>
          <a:p>
            <a:pPr lvl="0">
              <a:buFont typeface="Wingdings" panose="05000000000000000000" pitchFamily="2" charset="2"/>
              <a:buChar char="q"/>
            </a:pPr>
            <a:r>
              <a:rPr lang="fr-FR" altLang="fr-FR" sz="2200" b="1" dirty="0" smtClean="0">
                <a:solidFill>
                  <a:schemeClr val="bg1"/>
                </a:solidFill>
              </a:rPr>
              <a:t>Nom Application: Dakar Trafic</a:t>
            </a:r>
          </a:p>
          <a:p>
            <a:pPr marL="0" lvl="0" indent="0">
              <a:buNone/>
            </a:pPr>
            <a:endParaRPr lang="fr-FR" altLang="fr-FR" sz="2200" b="1" dirty="0" smtClean="0">
              <a:solidFill>
                <a:schemeClr val="bg1"/>
              </a:solidFill>
            </a:endParaRPr>
          </a:p>
          <a:p>
            <a:pPr lvl="0">
              <a:buFont typeface="Wingdings" panose="05000000000000000000" pitchFamily="2" charset="2"/>
              <a:buChar char="q"/>
            </a:pPr>
            <a:r>
              <a:rPr lang="fr-FR" altLang="fr-FR" sz="2200" b="1" dirty="0">
                <a:solidFill>
                  <a:schemeClr val="bg1"/>
                </a:solidFill>
              </a:rPr>
              <a:t>URL wiki: </a:t>
            </a:r>
            <a:r>
              <a:rPr lang="fr-FR" altLang="fr-FR" sz="2200" b="1" dirty="0">
                <a:solidFill>
                  <a:schemeClr val="bg1"/>
                </a:solidFill>
                <a:hlinkClick r:id="rId5"/>
              </a:rPr>
              <a:t>https://</a:t>
            </a:r>
            <a:r>
              <a:rPr lang="fr-FR" altLang="fr-FR" sz="2200" b="1" dirty="0" smtClean="0">
                <a:solidFill>
                  <a:schemeClr val="bg1"/>
                </a:solidFill>
                <a:hlinkClick r:id="rId5"/>
              </a:rPr>
              <a:t>github.com/paceuniversity/M4S2016team5/wiki/Description-de-mon-projet-d'application</a:t>
            </a:r>
            <a:endParaRPr lang="fr-FR" altLang="fr-FR" sz="2200" b="1" dirty="0" smtClean="0">
              <a:solidFill>
                <a:schemeClr val="bg1"/>
              </a:solidFill>
            </a:endParaRPr>
          </a:p>
          <a:p>
            <a:pPr marL="0" lvl="0" indent="0">
              <a:buNone/>
            </a:pPr>
            <a:endParaRPr lang="fr-FR" altLang="fr-FR" sz="2200" b="1" dirty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3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4692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23"/>
    </mc:Choice>
    <mc:Fallback>
      <p:transition spd="slow" advTm="7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 smtClean="0">
                <a:solidFill>
                  <a:schemeClr val="bg1"/>
                </a:solidFill>
              </a:rPr>
              <a:t>2. Description 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du problème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sz="2200" b="1" dirty="0" smtClean="0">
                <a:solidFill>
                  <a:schemeClr val="bg1"/>
                </a:solidFill>
              </a:rPr>
              <a:t>Les </a:t>
            </a:r>
            <a:r>
              <a:rPr lang="fr-FR" sz="2200" b="1" dirty="0">
                <a:solidFill>
                  <a:schemeClr val="bg1"/>
                </a:solidFill>
              </a:rPr>
              <a:t>embouteillages ont des impacts économiques et sociaux considérables: </a:t>
            </a:r>
            <a:endParaRPr lang="fr-FR" sz="22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2000" b="1" dirty="0" smtClean="0">
                <a:solidFill>
                  <a:schemeClr val="bg1"/>
                </a:solidFill>
              </a:rPr>
              <a:t>ils </a:t>
            </a:r>
            <a:r>
              <a:rPr lang="fr-FR" sz="2000" b="1" dirty="0">
                <a:solidFill>
                  <a:schemeClr val="bg1"/>
                </a:solidFill>
              </a:rPr>
              <a:t>sont une perte de temps et donc d’argent</a:t>
            </a:r>
            <a:r>
              <a:rPr lang="fr-FR" sz="2000" b="1" dirty="0" smtClean="0">
                <a:solidFill>
                  <a:schemeClr val="bg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altLang="fr-FR" sz="2200" b="1" dirty="0" smtClean="0">
                <a:solidFill>
                  <a:schemeClr val="bg1"/>
                </a:solidFill>
              </a:rPr>
              <a:t>Ils ont des conséquences écologiques très néfastes sur l’environnement: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altLang="fr-FR" sz="2000" b="1" dirty="0" smtClean="0">
                <a:solidFill>
                  <a:schemeClr val="bg1"/>
                </a:solidFill>
              </a:rPr>
              <a:t> la consommation de carburant lors des embouteillages est une des raisons de l’augmentation de pollution atmosphérique</a:t>
            </a:r>
            <a:endParaRPr lang="fr-FR" altLang="fr-FR" sz="2000" b="1" dirty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4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820" y="3976058"/>
            <a:ext cx="3642753" cy="241047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208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25"/>
    </mc:Choice>
    <mc:Fallback>
      <p:transition spd="slow" advTm="1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3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</a:t>
            </a:r>
            <a:r>
              <a:rPr lang="en-US" sz="3600" b="1" dirty="0" err="1" smtClean="0">
                <a:solidFill>
                  <a:schemeClr val="bg1"/>
                </a:solidFill>
              </a:rPr>
              <a:t>Recherche</a:t>
            </a:r>
            <a:r>
              <a:rPr lang="en-US" sz="3600" b="1" dirty="0" smtClean="0">
                <a:solidFill>
                  <a:schemeClr val="bg1"/>
                </a:solidFill>
              </a:rPr>
              <a:t> sur </a:t>
            </a:r>
            <a:r>
              <a:rPr lang="en-US" sz="3600" b="1" dirty="0" err="1" smtClean="0">
                <a:solidFill>
                  <a:schemeClr val="bg1"/>
                </a:solidFill>
              </a:rPr>
              <a:t>l'application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 marL="0" indent="0">
              <a:buNone/>
            </a:pPr>
            <a:r>
              <a:rPr lang="fr-FR" altLang="fr-FR" sz="2200" b="1" dirty="0" smtClean="0">
                <a:solidFill>
                  <a:schemeClr val="bg1"/>
                </a:solidFill>
              </a:rPr>
              <a:t>Nous avons effectué des recherches sur les APIs:</a:t>
            </a:r>
          </a:p>
          <a:p>
            <a:endParaRPr lang="fr-FR" altLang="fr-FR" sz="2200" b="1" dirty="0" smtClean="0">
              <a:solidFill>
                <a:schemeClr val="bg1"/>
              </a:solidFill>
            </a:endParaRPr>
          </a:p>
          <a:p>
            <a:pPr algn="just"/>
            <a:r>
              <a:rPr lang="fr-FR" altLang="fr-FR" sz="2200" b="1" dirty="0" smtClean="0">
                <a:solidFill>
                  <a:schemeClr val="bg1"/>
                </a:solidFill>
              </a:rPr>
              <a:t>                      API </a:t>
            </a:r>
            <a:r>
              <a:rPr lang="fr-FR" altLang="fr-FR" sz="2200" b="1" dirty="0" err="1" smtClean="0">
                <a:solidFill>
                  <a:schemeClr val="bg1"/>
                </a:solidFill>
              </a:rPr>
              <a:t>Firebase</a:t>
            </a:r>
            <a:r>
              <a:rPr lang="fr-FR" altLang="fr-FR" sz="2200" b="1" dirty="0" smtClean="0">
                <a:solidFill>
                  <a:schemeClr val="bg1"/>
                </a:solidFill>
              </a:rPr>
              <a:t> qui est  une plateforme dédiée                                aux développeurs mobiles pour la gestion des contact</a:t>
            </a:r>
          </a:p>
          <a:p>
            <a:pPr algn="just"/>
            <a:endParaRPr lang="fr-FR" altLang="fr-FR" sz="22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altLang="fr-FR" sz="2200" b="1" dirty="0" smtClean="0">
              <a:solidFill>
                <a:schemeClr val="bg1"/>
              </a:solidFill>
            </a:endParaRPr>
          </a:p>
          <a:p>
            <a:pPr algn="just"/>
            <a:r>
              <a:rPr lang="fr-FR" altLang="fr-FR" sz="2200" b="1" dirty="0" smtClean="0">
                <a:solidFill>
                  <a:schemeClr val="bg1"/>
                </a:solidFill>
              </a:rPr>
              <a:t>            API Google Map pour permettre aux utilisateurs de                            savoir leur position exacte</a:t>
            </a:r>
          </a:p>
          <a:p>
            <a:endParaRPr lang="fr-FR" altLang="fr-FR" sz="2200" b="1" dirty="0">
              <a:solidFill>
                <a:schemeClr val="bg1"/>
              </a:solidFill>
            </a:endParaRPr>
          </a:p>
          <a:p>
            <a:endParaRPr lang="fr-FR" altLang="fr-FR" sz="2200" b="1" dirty="0" smtClean="0">
              <a:solidFill>
                <a:schemeClr val="bg1"/>
              </a:solidFill>
            </a:endParaRPr>
          </a:p>
          <a:p>
            <a:pPr algn="just"/>
            <a:r>
              <a:rPr lang="fr-FR" altLang="fr-FR" sz="2200" b="1" dirty="0">
                <a:solidFill>
                  <a:schemeClr val="bg1"/>
                </a:solidFill>
              </a:rPr>
              <a:t> </a:t>
            </a:r>
            <a:r>
              <a:rPr lang="fr-FR" altLang="fr-FR" sz="2200" b="1" dirty="0" smtClean="0">
                <a:solidFill>
                  <a:schemeClr val="bg1"/>
                </a:solidFill>
              </a:rPr>
              <a:t>               Google Cloud Messaging (GCM) est un service qui permet aux développeurs d'envoyer des données depuis des serveurs vers des applications Android </a:t>
            </a:r>
            <a:endParaRPr lang="fr-FR" altLang="fr-FR" sz="2200" b="1" dirty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5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09" y="1966109"/>
            <a:ext cx="1566174" cy="4320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07" y="2831530"/>
            <a:ext cx="1378585" cy="137858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07" y="4743294"/>
            <a:ext cx="1535877" cy="86790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3764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42"/>
    </mc:Choice>
    <mc:Fallback>
      <p:transition spd="slow" advTm="17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4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Description des utilisateurs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 lvl="0">
              <a:buFont typeface="+mj-lt"/>
              <a:buAutoNum type="arabicPeriod"/>
            </a:pPr>
            <a:r>
              <a:rPr lang="fr-FR" altLang="fr-FR" sz="2200" b="1" dirty="0" smtClean="0">
                <a:solidFill>
                  <a:schemeClr val="bg1"/>
                </a:solidFill>
              </a:rPr>
              <a:t>Notre vise en général les automobilistes mais plus particulièrement les chauffeurs qui sont confrontés chaque jour aux embouteillages</a:t>
            </a:r>
            <a:endParaRPr lang="fr-FR" altLang="fr-FR" sz="2200" b="1" dirty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1555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68"/>
    </mc:Choice>
    <mc:Fallback>
      <p:transition spd="slow" advTm="13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 smtClean="0">
                <a:solidFill>
                  <a:schemeClr val="bg1"/>
                </a:solidFill>
              </a:rPr>
              <a:t>5. Caractéristiques de l’application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200" b="1" dirty="0" smtClean="0">
                <a:solidFill>
                  <a:schemeClr val="bg1"/>
                </a:solidFill>
              </a:rPr>
              <a:t>L’application aura principalement ces fonctionnalités suivantes</a:t>
            </a:r>
            <a:r>
              <a:rPr lang="fr-FR" altLang="fr-FR" sz="2200" b="1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fr-FR" altLang="fr-FR" sz="22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800" b="1" dirty="0" smtClean="0">
                <a:solidFill>
                  <a:schemeClr val="bg1"/>
                </a:solidFill>
              </a:rPr>
              <a:t>La localisation : permettre aux conducteurs de savoir leurs positions exactes sur la carte afin de pouvoir partager leur position avec les autres utilisateurs</a:t>
            </a:r>
          </a:p>
          <a:p>
            <a:pPr marL="457200" lvl="1" indent="0">
              <a:buNone/>
            </a:pPr>
            <a:endParaRPr lang="fr-FR" altLang="fr-FR" sz="18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FR" altLang="fr-FR" sz="1800" b="1" dirty="0" smtClean="0">
                <a:solidFill>
                  <a:schemeClr val="bg1"/>
                </a:solidFill>
              </a:rPr>
              <a:t>Envoie de notification: Signaler les axes libres et les axes bouchés via une plateforme d’envoie de notification comme Google Cloud Messaging.</a:t>
            </a:r>
            <a:endParaRPr lang="fr-FR" altLang="fr-FR" sz="18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7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9029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85"/>
    </mc:Choice>
    <mc:Fallback>
      <p:transition spd="slow" advTm="24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6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Les technologies utilisées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Les technologies utilisées sont 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8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060848"/>
            <a:ext cx="3812646" cy="195398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628800"/>
            <a:ext cx="2984128" cy="298412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4257891"/>
            <a:ext cx="3129121" cy="203000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4893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94"/>
    </mc:Choice>
    <mc:Fallback>
      <p:transition spd="slow" advTm="31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>
          <a:xfrm>
            <a:off x="502345" y="116632"/>
            <a:ext cx="8229600" cy="981075"/>
          </a:xfrm>
          <a:gradFill flip="none" rotWithShape="1">
            <a:gsLst>
              <a:gs pos="0">
                <a:srgbClr val="336699">
                  <a:shade val="30000"/>
                  <a:satMod val="115000"/>
                </a:srgbClr>
              </a:gs>
              <a:gs pos="50000">
                <a:srgbClr val="336699">
                  <a:shade val="67500"/>
                  <a:satMod val="115000"/>
                </a:srgbClr>
              </a:gs>
              <a:gs pos="100000">
                <a:srgbClr val="336699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fr-FR" altLang="fr-FR" sz="3600" b="1" dirty="0">
                <a:solidFill>
                  <a:schemeClr val="bg1"/>
                </a:solidFill>
              </a:rPr>
              <a:t>7</a:t>
            </a:r>
            <a:r>
              <a:rPr lang="fr-FR" altLang="fr-FR" sz="3600" b="1" dirty="0" smtClean="0">
                <a:solidFill>
                  <a:schemeClr val="bg1"/>
                </a:solidFill>
              </a:rPr>
              <a:t>. Statut du développement</a:t>
            </a:r>
            <a:endParaRPr lang="fr-FR" altLang="fr-FR" sz="3600" b="1" dirty="0">
              <a:solidFill>
                <a:schemeClr val="bg1"/>
              </a:solidFill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340769"/>
            <a:ext cx="8229600" cy="50017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altLang="fr-FR" sz="2000" b="1" dirty="0" smtClean="0">
                <a:solidFill>
                  <a:schemeClr val="bg1"/>
                </a:solidFill>
              </a:rPr>
              <a:t>Voici quelques capture pour illustrer le statut de développement de notre application:</a:t>
            </a:r>
          </a:p>
          <a:p>
            <a:pPr marL="0" indent="0">
              <a:buNone/>
            </a:pPr>
            <a:endParaRPr lang="fr-FR" altLang="fr-FR" sz="2000" b="1" dirty="0" smtClean="0">
              <a:solidFill>
                <a:schemeClr val="bg1"/>
              </a:solidFill>
            </a:endParaRP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0" y="6454402"/>
            <a:ext cx="2133600" cy="476250"/>
          </a:xfrm>
        </p:spPr>
        <p:txBody>
          <a:bodyPr/>
          <a:lstStyle/>
          <a:p>
            <a:fld id="{58D25E6E-D00B-469B-8B38-323577D27E89}" type="datetime1">
              <a:rPr lang="fr-FR" altLang="fr-FR" b="1" smtClean="0">
                <a:solidFill>
                  <a:schemeClr val="bg1"/>
                </a:solidFill>
              </a:rPr>
              <a:t>29/08/2016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1515864" y="6430565"/>
            <a:ext cx="6552728" cy="388193"/>
          </a:xfrm>
        </p:spPr>
        <p:txBody>
          <a:bodyPr/>
          <a:lstStyle/>
          <a:p>
            <a:r>
              <a:rPr lang="fr-FR" altLang="fr-FR" b="1" dirty="0" smtClean="0">
                <a:solidFill>
                  <a:schemeClr val="bg1"/>
                </a:solidFill>
              </a:rPr>
              <a:t>Présentation de l'application Dakar Trafic  par Abdou Lahad SYLLA</a:t>
            </a:r>
            <a:endParaRPr lang="es-ES" altLang="fr-FR" b="1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001792" y="6386537"/>
            <a:ext cx="2133600" cy="476250"/>
          </a:xfrm>
        </p:spPr>
        <p:txBody>
          <a:bodyPr/>
          <a:lstStyle/>
          <a:p>
            <a:fld id="{90FA3B26-8875-4F23-84EB-24D4595C9EBE}" type="slidenum">
              <a:rPr lang="es-ES" altLang="fr-FR" b="1" smtClean="0">
                <a:solidFill>
                  <a:schemeClr val="bg1"/>
                </a:solidFill>
              </a:rPr>
              <a:pPr/>
              <a:t>9</a:t>
            </a:fld>
            <a:endParaRPr lang="es-ES" altLang="fr-FR" b="1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132856"/>
            <a:ext cx="2264048" cy="377341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2132856"/>
            <a:ext cx="2318804" cy="386467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489" y="2147316"/>
            <a:ext cx="2569356" cy="387598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6905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12"/>
    </mc:Choice>
    <mc:Fallback>
      <p:transition spd="slow" advTm="32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0649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0.6|0.8|1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|0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6.4|4.4|17.8|7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4|1.3|5.9|5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|6|5.2|5.2|5.4|6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8|2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1.2|0.7|0.5|0.8|0.5|0.9|0.8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1|0.8|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6|4.8|3.1|1.6|3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3|1.4|1.8|1.8|5.4|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2.7|2.9|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6.4|3.5|9.2|5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5.3|2.9|9.8|4.7"/>
</p:tagLst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14685</TotalTime>
  <Words>580</Words>
  <Application>Microsoft Office PowerPoint</Application>
  <PresentationFormat>Affichage à l'écran (4:3)</PresentationFormat>
  <Paragraphs>121</Paragraphs>
  <Slides>15</Slides>
  <Notes>5</Notes>
  <HiddenSlides>0</HiddenSlides>
  <MMClips>15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Diseño predeterminado</vt:lpstr>
      <vt:lpstr>Présentation PowerPoint</vt:lpstr>
      <vt:lpstr>Plan</vt:lpstr>
      <vt:lpstr>1. Présentation du projet</vt:lpstr>
      <vt:lpstr>2. Description du problème</vt:lpstr>
      <vt:lpstr>3. Recherche sur l'application</vt:lpstr>
      <vt:lpstr>4. Description des utilisateurs</vt:lpstr>
      <vt:lpstr>5. Caractéristiques de l’application</vt:lpstr>
      <vt:lpstr>6. Les technologies utilisées</vt:lpstr>
      <vt:lpstr>7. Statut du développement</vt:lpstr>
      <vt:lpstr>7. Statut du développement</vt:lpstr>
      <vt:lpstr>7. Statut du développement</vt:lpstr>
      <vt:lpstr>7. Statut du développement</vt:lpstr>
      <vt:lpstr>8. Les problèmes rencontrés</vt:lpstr>
      <vt:lpstr>9. Lien Final de la vidéo sur Youtube</vt:lpstr>
      <vt:lpstr>Fin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lahad</cp:lastModifiedBy>
  <cp:revision>763</cp:revision>
  <dcterms:created xsi:type="dcterms:W3CDTF">2010-05-23T14:28:12Z</dcterms:created>
  <dcterms:modified xsi:type="dcterms:W3CDTF">2016-08-29T15:39:21Z</dcterms:modified>
</cp:coreProperties>
</file>